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ФГОС ООО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082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0502631"/>
              </p:ext>
            </p:extLst>
          </p:nvPr>
        </p:nvGraphicFramePr>
        <p:xfrm>
          <a:off x="448890" y="1113905"/>
          <a:ext cx="11330245" cy="5039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4000">
                  <a:extLst>
                    <a:ext uri="{9D8B030D-6E8A-4147-A177-3AD203B41FA5}">
                      <a16:colId xmlns:a16="http://schemas.microsoft.com/office/drawing/2014/main" xmlns="" val="4066096188"/>
                    </a:ext>
                  </a:extLst>
                </a:gridCol>
                <a:gridCol w="3084863">
                  <a:extLst>
                    <a:ext uri="{9D8B030D-6E8A-4147-A177-3AD203B41FA5}">
                      <a16:colId xmlns:a16="http://schemas.microsoft.com/office/drawing/2014/main" xmlns="" val="1555761854"/>
                    </a:ext>
                  </a:extLst>
                </a:gridCol>
                <a:gridCol w="4821382">
                  <a:extLst>
                    <a:ext uri="{9D8B030D-6E8A-4147-A177-3AD203B41FA5}">
                      <a16:colId xmlns:a16="http://schemas.microsoft.com/office/drawing/2014/main" xmlns="" val="1361031842"/>
                    </a:ext>
                  </a:extLst>
                </a:gridCol>
              </a:tblGrid>
              <a:tr h="234069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869899779"/>
                  </a:ext>
                </a:extLst>
              </a:tr>
              <a:tr h="79973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Срок получения ООО – 5 лет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Не установлено сокращение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Срок получения ООО – не более 5 лет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Может быть сокращен для обучающихся по индивидуальным учебным планам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503867803"/>
                  </a:ext>
                </a:extLst>
              </a:tr>
              <a:tr h="3962143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требования </a:t>
                      </a:r>
                      <a:r>
                        <a:rPr lang="ru-RU" sz="1600" dirty="0">
                          <a:effectLst/>
                        </a:rPr>
                        <a:t>к структуре программы, к условиям, результатам.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Программа реализуется через урочную и внеурочную деятельность.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Разделы программы: целевой, содержательный, организационный.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Единство обязательных требований к результатам освоения программы на основе системно-</a:t>
                      </a:r>
                      <a:r>
                        <a:rPr lang="ru-RU" sz="1600" dirty="0" err="1">
                          <a:effectLst/>
                        </a:rPr>
                        <a:t>деятельностного</a:t>
                      </a:r>
                      <a:r>
                        <a:rPr lang="ru-RU" sz="1600" dirty="0">
                          <a:effectLst/>
                        </a:rPr>
                        <a:t> подхода.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235343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327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7097486"/>
              </p:ext>
            </p:extLst>
          </p:nvPr>
        </p:nvGraphicFramePr>
        <p:xfrm>
          <a:off x="440576" y="623452"/>
          <a:ext cx="11430000" cy="5677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4147">
                  <a:extLst>
                    <a:ext uri="{9D8B030D-6E8A-4147-A177-3AD203B41FA5}">
                      <a16:colId xmlns:a16="http://schemas.microsoft.com/office/drawing/2014/main" xmlns="" val="2576318993"/>
                    </a:ext>
                  </a:extLst>
                </a:gridCol>
                <a:gridCol w="2409444">
                  <a:extLst>
                    <a:ext uri="{9D8B030D-6E8A-4147-A177-3AD203B41FA5}">
                      <a16:colId xmlns:a16="http://schemas.microsoft.com/office/drawing/2014/main" xmlns="" val="4053052314"/>
                    </a:ext>
                  </a:extLst>
                </a:gridCol>
                <a:gridCol w="5566409">
                  <a:extLst>
                    <a:ext uri="{9D8B030D-6E8A-4147-A177-3AD203B41FA5}">
                      <a16:colId xmlns:a16="http://schemas.microsoft.com/office/drawing/2014/main" xmlns="" val="1057006428"/>
                    </a:ext>
                  </a:extLst>
                </a:gridCol>
              </a:tblGrid>
              <a:tr h="285519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extLst>
                  <a:ext uri="{0D108BD9-81ED-4DB2-BD59-A6C34878D82A}">
                    <a16:rowId xmlns:a16="http://schemas.microsoft.com/office/drawing/2014/main" xmlns="" val="1697879497"/>
                  </a:ext>
                </a:extLst>
              </a:tr>
              <a:tr h="453586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Общие, размытые формулировки: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Виды результатов освоения образовательной программы остались прежними: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 err="1">
                          <a:effectLst/>
                        </a:rPr>
                        <a:t>Метапредметные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Личностные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Предметные результаты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Отказ от размытых формулировок.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А) Например, в </a:t>
                      </a:r>
                      <a:r>
                        <a:rPr lang="ru-RU" sz="1400" dirty="0" err="1">
                          <a:effectLst/>
                        </a:rPr>
                        <a:t>метапредметные</a:t>
                      </a:r>
                      <a:r>
                        <a:rPr lang="ru-RU" sz="1400" dirty="0">
                          <a:effectLst/>
                        </a:rPr>
                        <a:t> результаты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 УУ познавательных действиях выделяются: 1. Базовые логические действия. 2. Базовые исследовательские действия. 3. Работа с информацией;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 УУ коммуникативных действиях выделяются блоки «Общение» и «Совместная деятельность»;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 УУ регулятивных действиях выделяются блоки «Самоорганизация» и «Самоконтроль» (п. 43 ФГОС).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Б) Личностные результаты достигаются через направления воспитания (п. 42 ФГОС).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В) подробно указан перечень предметных результатов, тех навыков, которыми должен обладать ученик в рамках каждой дисциплины (уметь доказать, интерпретировать, оперировать понятиями, решать задачи, по иностранному языку)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extLst>
                  <a:ext uri="{0D108BD9-81ED-4DB2-BD59-A6C34878D82A}">
                    <a16:rowId xmlns:a16="http://schemas.microsoft.com/office/drawing/2014/main" xmlns="" val="1444682225"/>
                  </a:ext>
                </a:extLst>
              </a:tr>
              <a:tr h="85655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В качестве предметных результатов по предметам нет элементов финансовой грамотности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Элементы финансовой грамотности включены в предметные требования по «Математике», «Обществознанию» и «Географии»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320" marR="72320" marT="0" marB="0"/>
                </a:tc>
                <a:extLst>
                  <a:ext uri="{0D108BD9-81ED-4DB2-BD59-A6C34878D82A}">
                    <a16:rowId xmlns:a16="http://schemas.microsoft.com/office/drawing/2014/main" xmlns="" val="660573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333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6775754"/>
              </p:ext>
            </p:extLst>
          </p:nvPr>
        </p:nvGraphicFramePr>
        <p:xfrm>
          <a:off x="182880" y="115730"/>
          <a:ext cx="11745884" cy="668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6858">
                  <a:extLst>
                    <a:ext uri="{9D8B030D-6E8A-4147-A177-3AD203B41FA5}">
                      <a16:colId xmlns:a16="http://schemas.microsoft.com/office/drawing/2014/main" xmlns="" val="884213235"/>
                    </a:ext>
                  </a:extLst>
                </a:gridCol>
                <a:gridCol w="2068782">
                  <a:extLst>
                    <a:ext uri="{9D8B030D-6E8A-4147-A177-3AD203B41FA5}">
                      <a16:colId xmlns:a16="http://schemas.microsoft.com/office/drawing/2014/main" xmlns="" val="3436945745"/>
                    </a:ext>
                  </a:extLst>
                </a:gridCol>
                <a:gridCol w="5720244">
                  <a:extLst>
                    <a:ext uri="{9D8B030D-6E8A-4147-A177-3AD203B41FA5}">
                      <a16:colId xmlns:a16="http://schemas.microsoft.com/office/drawing/2014/main" xmlns="" val="2714725021"/>
                    </a:ext>
                  </a:extLst>
                </a:gridCol>
              </a:tblGrid>
              <a:tr h="235610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9" marR="388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9" marR="388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9" marR="38879" marT="0" marB="0"/>
                </a:tc>
                <a:extLst>
                  <a:ext uri="{0D108BD9-81ED-4DB2-BD59-A6C34878D82A}">
                    <a16:rowId xmlns:a16="http://schemas.microsoft.com/office/drawing/2014/main" xmlns="" val="3548884151"/>
                  </a:ext>
                </a:extLst>
              </a:tr>
              <a:tr h="622402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b="1" i="1" dirty="0">
                          <a:effectLst/>
                        </a:rPr>
                        <a:t>Основная образовательная программа основного общего образования (термин) включает: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пояснительная записка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планируемые результаты освоения основной образовательной программы ООО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Система оценки достижения планируемых результатов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программа формирования УУД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Программы отдельных предметов, курсов и курсов внеурочной деятельности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Рабочая программа воспитания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Программа формирования экологической культуры, здорового и безопасного образа жизни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Программа коррекционной работы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Учебный план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План внеурочной деятельности, календарный учебный график, календарный план воспитательной работы.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Система условий реализации основной образовательной 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9" marR="388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обязательной части программы – 70%, часть, формируемая участниками образовательных отношений – 30%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9" marR="388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b="1" i="1" dirty="0">
                          <a:effectLst/>
                        </a:rPr>
                        <a:t>Программа основного общего образования (термин) включает: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Пояснительная записка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планируемые результаты освоения обучающимися программы НОО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Система оценки достижения планируемых результатов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Рабочие программы учебных предметов, учебных курсов (в том числе внеурочной деятельности), учебных модулей.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программа формирования УУД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рабочую программу воспитания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Программа коррекционной работы (при наличии обучающихся с ОВЗ)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учебный план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план внеурочной деятельности, календарный учебный график, календарный план воспитательной работы (с перечнем событий и мероприятий воспитательной направленности)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характеристика условий реализации программы НОО в соответствие с требованиями ФГОС.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effectLst/>
                        </a:rPr>
                        <a:t>Таким образом, исключена Программа формирования экологической культуры, здорового и безопасного образа жизни.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79" marR="38879" marT="0" marB="0"/>
                </a:tc>
                <a:extLst>
                  <a:ext uri="{0D108BD9-81ED-4DB2-BD59-A6C34878D82A}">
                    <a16:rowId xmlns:a16="http://schemas.microsoft.com/office/drawing/2014/main" xmlns="" val="80971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898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915016"/>
              </p:ext>
            </p:extLst>
          </p:nvPr>
        </p:nvGraphicFramePr>
        <p:xfrm>
          <a:off x="382385" y="141318"/>
          <a:ext cx="11321935" cy="6384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1489">
                  <a:extLst>
                    <a:ext uri="{9D8B030D-6E8A-4147-A177-3AD203B41FA5}">
                      <a16:colId xmlns:a16="http://schemas.microsoft.com/office/drawing/2014/main" xmlns="" val="3130582036"/>
                    </a:ext>
                  </a:extLst>
                </a:gridCol>
                <a:gridCol w="2386664">
                  <a:extLst>
                    <a:ext uri="{9D8B030D-6E8A-4147-A177-3AD203B41FA5}">
                      <a16:colId xmlns:a16="http://schemas.microsoft.com/office/drawing/2014/main" xmlns="" val="2903206624"/>
                    </a:ext>
                  </a:extLst>
                </a:gridCol>
                <a:gridCol w="5513782">
                  <a:extLst>
                    <a:ext uri="{9D8B030D-6E8A-4147-A177-3AD203B41FA5}">
                      <a16:colId xmlns:a16="http://schemas.microsoft.com/office/drawing/2014/main" xmlns="" val="757996958"/>
                    </a:ext>
                  </a:extLst>
                </a:gridCol>
              </a:tblGrid>
              <a:tr h="315882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extLst>
                  <a:ext uri="{0D108BD9-81ED-4DB2-BD59-A6C34878D82A}">
                    <a16:rowId xmlns:a16="http://schemas.microsoft.com/office/drawing/2014/main" xmlns="" val="551231556"/>
                  </a:ext>
                </a:extLst>
              </a:tr>
              <a:tr h="1313411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Учебные предметы «Родной язык», «Родная литература» (предметная область «Родной язык и родная литература») обязательные.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Наименования всех обязательных предметных областей совпадают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Учебный предмет «Родной язык и (или) государственный язык республики Российской Федерации» (предметная область «Родной язык и родная литература») в ОО с русским языком обучения изучается при наличии возможностей организации и по заявлению обучающихся, родителей несовершеннолетних обучающихся.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extLst>
                  <a:ext uri="{0D108BD9-81ED-4DB2-BD59-A6C34878D82A}">
                    <a16:rowId xmlns:a16="http://schemas.microsoft.com/office/drawing/2014/main" xmlns="" val="1334419410"/>
                  </a:ext>
                </a:extLst>
              </a:tr>
              <a:tr h="1020813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Второй иностранный язык обязательный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Второй иностранный язык изучается из перечня, предлагаемого Организацией, по заявлению обучающихся, родителей несовершеннолетних и при наличии необходимых условий в Организации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extLst>
                  <a:ext uri="{0D108BD9-81ED-4DB2-BD59-A6C34878D82A}">
                    <a16:rowId xmlns:a16="http://schemas.microsoft.com/office/drawing/2014/main" xmlns="" val="2368612646"/>
                  </a:ext>
                </a:extLst>
              </a:tr>
              <a:tr h="1182848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Предметная область «Математика и информатика» включала предметы «Математика», «Алгебра», «Геометрия», «Информатика»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Предметная область «Математика и информатика» включает предметы «Математика» и «Информатика»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Учебный предмет «Математика» включает учебные курсы «Алгебра», «Геометрия», «Вероятность и статистика»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extLst>
                  <a:ext uri="{0D108BD9-81ED-4DB2-BD59-A6C34878D82A}">
                    <a16:rowId xmlns:a16="http://schemas.microsoft.com/office/drawing/2014/main" xmlns="" val="863291618"/>
                  </a:ext>
                </a:extLst>
              </a:tr>
              <a:tr h="1276016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В предметную область «Общественно-научные предметы» входили: «История России», «Всеобщая история», «Обществознание», «География»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 предметную область «Общественно-научные предметы» входят: «История», «Обществознание», «География».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«История России» и «Всеобщая история» изучаются как курсы в рамках учебного предмета «История»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extLst>
                  <a:ext uri="{0D108BD9-81ED-4DB2-BD59-A6C34878D82A}">
                    <a16:rowId xmlns:a16="http://schemas.microsoft.com/office/drawing/2014/main" xmlns="" val="1829960597"/>
                  </a:ext>
                </a:extLst>
              </a:tr>
              <a:tr h="1276016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При изучении предметной области ОДНКНР по заявлению обучающихся, родителей (законных представителей) несовершеннолетних обучающихся осуществляется выбор одного из учебных курсов (учебных модулей), из перечня, предлагаемого организацией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49" marR="64349" marT="0" marB="0"/>
                </a:tc>
                <a:extLst>
                  <a:ext uri="{0D108BD9-81ED-4DB2-BD59-A6C34878D82A}">
                    <a16:rowId xmlns:a16="http://schemas.microsoft.com/office/drawing/2014/main" xmlns="" val="343692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063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2936534"/>
              </p:ext>
            </p:extLst>
          </p:nvPr>
        </p:nvGraphicFramePr>
        <p:xfrm>
          <a:off x="166255" y="274324"/>
          <a:ext cx="11804073" cy="6242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7191">
                  <a:extLst>
                    <a:ext uri="{9D8B030D-6E8A-4147-A177-3AD203B41FA5}">
                      <a16:colId xmlns:a16="http://schemas.microsoft.com/office/drawing/2014/main" xmlns="" val="3851973223"/>
                    </a:ext>
                  </a:extLst>
                </a:gridCol>
                <a:gridCol w="2488298">
                  <a:extLst>
                    <a:ext uri="{9D8B030D-6E8A-4147-A177-3AD203B41FA5}">
                      <a16:colId xmlns:a16="http://schemas.microsoft.com/office/drawing/2014/main" xmlns="" val="2258646589"/>
                    </a:ext>
                  </a:extLst>
                </a:gridCol>
                <a:gridCol w="5748584">
                  <a:extLst>
                    <a:ext uri="{9D8B030D-6E8A-4147-A177-3AD203B41FA5}">
                      <a16:colId xmlns:a16="http://schemas.microsoft.com/office/drawing/2014/main" xmlns="" val="2232820948"/>
                    </a:ext>
                  </a:extLst>
                </a:gridCol>
              </a:tblGrid>
              <a:tr h="324196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extLst>
                  <a:ext uri="{0D108BD9-81ED-4DB2-BD59-A6C34878D82A}">
                    <a16:rowId xmlns:a16="http://schemas.microsoft.com/office/drawing/2014/main" xmlns="" val="309054724"/>
                  </a:ext>
                </a:extLst>
              </a:tr>
              <a:tr h="651162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Единый уровень требований по предметам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Определен базовый и углубленный уровни освоения предметов: математика, информатика, физика, химия, биология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extLst>
                  <a:ext uri="{0D108BD9-81ED-4DB2-BD59-A6C34878D82A}">
                    <a16:rowId xmlns:a16="http://schemas.microsoft.com/office/drawing/2014/main" xmlns="" val="3640672545"/>
                  </a:ext>
                </a:extLst>
              </a:tr>
              <a:tr h="2715492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Направления развития личности: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Спортивно-оздоровительное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Духовно-нравственное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 err="1">
                          <a:effectLst/>
                        </a:rPr>
                        <a:t>Общеинтеллектуальное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Общекультурное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Личностные результаты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Гражданское воспитание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Патриотическое воспитание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Духовно-нравственное воспитание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Эстетическое воспитание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Физическое воспитание, формирование культуры здоровья и эмоционального благополучия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Трудовое воспитание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Экологическое воспитание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Ценности научного познания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extLst>
                  <a:ext uri="{0D108BD9-81ED-4DB2-BD59-A6C34878D82A}">
                    <a16:rowId xmlns:a16="http://schemas.microsoft.com/office/drawing/2014/main" xmlns="" val="2783419336"/>
                  </a:ext>
                </a:extLst>
              </a:tr>
              <a:tr h="651162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учебных занятий за 5 лет – не менее 5267 часов и не 6020 часов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Общий объем аудиторной нагрузки за 5 лет – не менее 5058 академических часов и не более 5549 часов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extLst>
                  <a:ext uri="{0D108BD9-81ED-4DB2-BD59-A6C34878D82A}">
                    <a16:rowId xmlns:a16="http://schemas.microsoft.com/office/drawing/2014/main" xmlns="" val="3764324679"/>
                  </a:ext>
                </a:extLst>
              </a:tr>
              <a:tr h="651162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Не уделено внимание дистанционному обучению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 качестве общесистемных требований к реализации программы основного общего образования рассмотрены вопросы организации дистанционного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extLst>
                  <a:ext uri="{0D108BD9-81ED-4DB2-BD59-A6C34878D82A}">
                    <a16:rowId xmlns:a16="http://schemas.microsoft.com/office/drawing/2014/main" xmlns="" val="147873284"/>
                  </a:ext>
                </a:extLst>
              </a:tr>
              <a:tr h="124943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Более детально расписаны требования к условиям реализации программы основного общего образования (новый вид – общесистемные требования). Особое внимание уделено формированию функциональной грамотности как государственной гарантии качественного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93" marR="57993" marT="0" marB="0"/>
                </a:tc>
                <a:extLst>
                  <a:ext uri="{0D108BD9-81ED-4DB2-BD59-A6C34878D82A}">
                    <a16:rowId xmlns:a16="http://schemas.microsoft.com/office/drawing/2014/main" xmlns="" val="372013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088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5748540"/>
              </p:ext>
            </p:extLst>
          </p:nvPr>
        </p:nvGraphicFramePr>
        <p:xfrm>
          <a:off x="257696" y="640078"/>
          <a:ext cx="11679380" cy="5685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9508">
                  <a:extLst>
                    <a:ext uri="{9D8B030D-6E8A-4147-A177-3AD203B41FA5}">
                      <a16:colId xmlns:a16="http://schemas.microsoft.com/office/drawing/2014/main" xmlns="" val="351380028"/>
                    </a:ext>
                  </a:extLst>
                </a:gridCol>
                <a:gridCol w="2462014">
                  <a:extLst>
                    <a:ext uri="{9D8B030D-6E8A-4147-A177-3AD203B41FA5}">
                      <a16:colId xmlns:a16="http://schemas.microsoft.com/office/drawing/2014/main" xmlns="" val="172715154"/>
                    </a:ext>
                  </a:extLst>
                </a:gridCol>
                <a:gridCol w="5687858">
                  <a:extLst>
                    <a:ext uri="{9D8B030D-6E8A-4147-A177-3AD203B41FA5}">
                      <a16:colId xmlns:a16="http://schemas.microsoft.com/office/drawing/2014/main" xmlns="" val="696935829"/>
                    </a:ext>
                  </a:extLst>
                </a:gridCol>
              </a:tblGrid>
              <a:tr h="254662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1" marR="64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1" marR="648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1" marR="64831" marT="0" marB="0"/>
                </a:tc>
                <a:extLst>
                  <a:ext uri="{0D108BD9-81ED-4DB2-BD59-A6C34878D82A}">
                    <a16:rowId xmlns:a16="http://schemas.microsoft.com/office/drawing/2014/main" xmlns="" val="686071568"/>
                  </a:ext>
                </a:extLst>
              </a:tr>
              <a:tr h="5431245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Предметные требования для обучающихся с ОВЗ прописывались по каждому предмету дополнительным блоком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1" marR="64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1" marR="6483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Предметные требования едины для всех обучающихся (п.29 + отсутствие дополнительных блоков в предметных результатах).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Особенности получения образования лиц с ОВЗ установлены следующие: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Возможность увеличения срока обучения до 6 лет.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Внеурочная деятельность детей с ОВЗ дополняется коррекционными учебными курсами.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Для всех обучающихся с ОВЗ при реализации АПООО исключается учебный предмет «Физическая культура» и включается учебный предмет «Адаптивная физическая культура», предметные результаты по которому устанавливаются Организацией самостоятельно (п. 31.1.)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Для глухих и слабослышащих из обязательного перечня предметов исключается «Музыка»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Для глухих и слабослышащих, обучающихся с тяжелыми нарушениями речи добавляется «Развитие речи»</a:t>
                      </a:r>
                    </a:p>
                    <a:p>
                      <a:pPr marL="342900" lvl="0" indent="-342900">
                        <a:spcAft>
                          <a:spcPts val="75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Для глухих и слабослышащих, обучающихся с тяжелыми нарушениями речи, с нарушением опорно-двигательного аппарата изменяются сроки и продолжительность изучения иностранного языка.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1" marR="64831" marT="0" marB="0"/>
                </a:tc>
                <a:extLst>
                  <a:ext uri="{0D108BD9-81ED-4DB2-BD59-A6C34878D82A}">
                    <a16:rowId xmlns:a16="http://schemas.microsoft.com/office/drawing/2014/main" xmlns="" val="3220208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324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0622224"/>
              </p:ext>
            </p:extLst>
          </p:nvPr>
        </p:nvGraphicFramePr>
        <p:xfrm>
          <a:off x="573577" y="1138844"/>
          <a:ext cx="11213870" cy="4743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832">
                  <a:extLst>
                    <a:ext uri="{9D8B030D-6E8A-4147-A177-3AD203B41FA5}">
                      <a16:colId xmlns:a16="http://schemas.microsoft.com/office/drawing/2014/main" xmlns="" val="3318610393"/>
                    </a:ext>
                  </a:extLst>
                </a:gridCol>
                <a:gridCol w="2363884">
                  <a:extLst>
                    <a:ext uri="{9D8B030D-6E8A-4147-A177-3AD203B41FA5}">
                      <a16:colId xmlns:a16="http://schemas.microsoft.com/office/drawing/2014/main" xmlns="" val="2440827001"/>
                    </a:ext>
                  </a:extLst>
                </a:gridCol>
                <a:gridCol w="5461154">
                  <a:extLst>
                    <a:ext uri="{9D8B030D-6E8A-4147-A177-3AD203B41FA5}">
                      <a16:colId xmlns:a16="http://schemas.microsoft.com/office/drawing/2014/main" xmlns="" val="2517122676"/>
                    </a:ext>
                  </a:extLst>
                </a:gridCol>
              </a:tblGrid>
              <a:tr h="221491"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3151059094"/>
                  </a:ext>
                </a:extLst>
              </a:tr>
              <a:tr h="4500138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п. 10. На основе ФГОС органом исполнительной власти субъекта РФ, осуществляющим управление в сфере общего образования, и учредителем общеобразовательной организации формируются и утверждаются нормативы финансирования государственной (муниципальной) услуги по реализации программы основного общего образования и нормативов затрат на обеспечение условий ее реализации.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п. 40.1. Финансовые условия реализации программы основного общего образования должны обеспечивать: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соблюдение в полном объеме государственных гарантий по получению гражданами общедоступного и бесплатного начального общего образования;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возможность реализации всех требований и условий, предусмотренных ФГОС;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покрытие затрат на реализацию всех частей программы начального общего </a:t>
                      </a:r>
                      <a:r>
                        <a:rPr lang="ru-RU" sz="1400" dirty="0" smtClean="0">
                          <a:effectLst/>
                        </a:rPr>
                        <a:t>образования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xmlns="" val="131816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415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18164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</TotalTime>
  <Words>928</Words>
  <Application>Microsoft Office PowerPoint</Application>
  <PresentationFormat>Произвольный</PresentationFormat>
  <Paragraphs>138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ФГОС ООО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НОО</dc:title>
  <dc:creator>Пользователь Windows</dc:creator>
  <cp:lastModifiedBy>Директор</cp:lastModifiedBy>
  <cp:revision>17</cp:revision>
  <dcterms:created xsi:type="dcterms:W3CDTF">2021-10-13T15:12:21Z</dcterms:created>
  <dcterms:modified xsi:type="dcterms:W3CDTF">2021-10-14T13:14:04Z</dcterms:modified>
</cp:coreProperties>
</file>